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32"/>
  </p:notesMasterIdLst>
  <p:handoutMasterIdLst>
    <p:handoutMasterId r:id="rId33"/>
  </p:handoutMasterIdLst>
  <p:sldIdLst>
    <p:sldId id="634" r:id="rId2"/>
    <p:sldId id="525" r:id="rId3"/>
    <p:sldId id="586" r:id="rId4"/>
    <p:sldId id="256" r:id="rId5"/>
    <p:sldId id="556" r:id="rId6"/>
    <p:sldId id="698" r:id="rId7"/>
    <p:sldId id="651" r:id="rId8"/>
    <p:sldId id="829" r:id="rId9"/>
    <p:sldId id="679" r:id="rId10"/>
    <p:sldId id="683" r:id="rId11"/>
    <p:sldId id="754" r:id="rId12"/>
    <p:sldId id="830" r:id="rId13"/>
    <p:sldId id="831" r:id="rId14"/>
    <p:sldId id="832" r:id="rId15"/>
    <p:sldId id="833" r:id="rId16"/>
    <p:sldId id="834" r:id="rId17"/>
    <p:sldId id="835" r:id="rId18"/>
    <p:sldId id="836" r:id="rId19"/>
    <p:sldId id="841" r:id="rId20"/>
    <p:sldId id="687" r:id="rId21"/>
    <p:sldId id="688" r:id="rId22"/>
    <p:sldId id="746" r:id="rId23"/>
    <p:sldId id="689" r:id="rId24"/>
    <p:sldId id="837" r:id="rId25"/>
    <p:sldId id="544" r:id="rId26"/>
    <p:sldId id="747" r:id="rId27"/>
    <p:sldId id="690" r:id="rId28"/>
    <p:sldId id="691" r:id="rId29"/>
    <p:sldId id="838" r:id="rId30"/>
    <p:sldId id="839" r:id="rId31"/>
  </p:sldIdLst>
  <p:sldSz cx="9144000" cy="5143500" type="screen16x9"/>
  <p:notesSz cx="6858000" cy="9144000"/>
  <p:embeddedFontLst>
    <p:embeddedFont>
      <p:font typeface="楷体" pitchFamily="49" charset="-122"/>
      <p:regular r:id="rId34"/>
    </p:embeddedFont>
    <p:embeddedFont>
      <p:font typeface="Cambria Math" pitchFamily="18" charset="0"/>
      <p:regular r:id="rId35"/>
    </p:embeddedFont>
    <p:embeddedFont>
      <p:font typeface="仿宋" pitchFamily="49" charset="-122"/>
      <p:regular r:id="rId36"/>
    </p:embeddedFont>
    <p:embeddedFont>
      <p:font typeface="隶书" pitchFamily="49" charset="-122"/>
      <p:regular r:id="rId37"/>
    </p:embeddedFon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黑体" pitchFamily="49" charset="-122"/>
      <p:regular r:id="rId4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02">
          <p15:clr>
            <a:srgbClr val="A4A3A4"/>
          </p15:clr>
        </p15:guide>
        <p15:guide id="2" pos="28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702"/>
        <p:guide pos="28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227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702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94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42806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91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17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05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70823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63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4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78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6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131590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5.3 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实际问题与一元一次方程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球赛积分问题与图表信息问题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4031316855"/>
              </p:ext>
            </p:extLst>
          </p:nvPr>
        </p:nvGraphicFramePr>
        <p:xfrm>
          <a:off x="5034074" y="1130619"/>
          <a:ext cx="38735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8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71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807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575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学号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答对题数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答错题数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得分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3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3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6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6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椭圆 11"/>
          <p:cNvSpPr/>
          <p:nvPr/>
        </p:nvSpPr>
        <p:spPr>
          <a:xfrm>
            <a:off x="5708444" y="2917509"/>
            <a:ext cx="3160395" cy="375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8410" y="915566"/>
            <a:ext cx="4456043" cy="1430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(1)如果答对的题数为</a:t>
            </a:r>
            <a:r>
              <a:rPr 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在1到10之间，且为整数)，用含</a:t>
            </a:r>
            <a:r>
              <a:rPr 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的式子表示得分；</a:t>
            </a:r>
            <a:endParaRPr lang="zh-CN" altLang="en-US" sz="24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0229" name="矩形 180228"/>
          <p:cNvSpPr/>
          <p:nvPr/>
        </p:nvSpPr>
        <p:spPr>
          <a:xfrm>
            <a:off x="343535" y="2361543"/>
            <a:ext cx="8800465" cy="239059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latinLnBrk="0">
              <a:lnSpc>
                <a:spcPct val="10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解：由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号同学知，每答对一题</a:t>
            </a:r>
          </a:p>
          <a:p>
            <a:pPr indent="266700" latinLnBrk="0">
              <a:lnSpc>
                <a:spcPct val="10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分．</a:t>
            </a:r>
          </a:p>
          <a:p>
            <a:pPr indent="266700" latinLnBrk="0">
              <a:lnSpc>
                <a:spcPct val="10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设答错一题扣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分，那么从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</a:p>
          <a:p>
            <a:pPr indent="266700" latinLnBrk="0">
              <a:lnSpc>
                <a:spcPct val="10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同学的数据可列方程，</a:t>
            </a:r>
          </a:p>
          <a:p>
            <a:pPr indent="266700" latinLnBrk="0">
              <a:lnSpc>
                <a:spcPct val="10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8×10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70.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所以答错一题扣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</a:t>
            </a:r>
          </a:p>
          <a:p>
            <a:pPr indent="266700" latinLnBrk="0">
              <a:lnSpc>
                <a:spcPct val="105000"/>
              </a:lnSpc>
            </a:pP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如果答对的题数为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，那么得分为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5(10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，即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</a:p>
        </p:txBody>
      </p:sp>
      <p:sp>
        <p:nvSpPr>
          <p:cNvPr id="18" name="椭圆 17"/>
          <p:cNvSpPr/>
          <p:nvPr/>
        </p:nvSpPr>
        <p:spPr>
          <a:xfrm>
            <a:off x="5721144" y="1414464"/>
            <a:ext cx="3186430" cy="376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0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0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0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0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0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0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2" grpId="2" bldLvl="0" animBg="1"/>
      <p:bldP spid="1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212434" y="-236329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759169" y="1275606"/>
            <a:ext cx="80505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(2)在什么情况下得分为零分？在什么情况下得分为负分？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id="{9A7ACCB2-0DF2-D8BF-8F1E-4AE069B70F22}"/>
                  </a:ext>
                </a:extLst>
              </p:cNvPr>
              <p:cNvSpPr txBox="1"/>
              <p:nvPr/>
            </p:nvSpPr>
            <p:spPr>
              <a:xfrm>
                <a:off x="827584" y="1995686"/>
                <a:ext cx="8136904" cy="205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如果得分为零分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那么可列方程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-50=0,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en-US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2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因为竞赛题目数不可能是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2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所以在任何情况下都不可能得零分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因为答对题数越少得分越少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所以当答对题数小于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2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zh-CN" altLang="en-US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时</m:t>
                    </m:r>
                  </m:oMath>
                </a14:m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endParaRPr lang="en-US" altLang="zh-CN" sz="22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即答对题数为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0,1,2,3</a:t>
                </a:r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得分为负分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A7ACCB2-0DF2-D8BF-8F1E-4AE069B70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995686"/>
                <a:ext cx="8136904" cy="2058449"/>
              </a:xfrm>
              <a:prstGeom prst="rect">
                <a:avLst/>
              </a:prstGeom>
              <a:blipFill>
                <a:blip r:embed="rId2"/>
                <a:stretch>
                  <a:fillRect l="-974" b="-5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852428" y="1409542"/>
            <a:ext cx="8219440" cy="23371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试根据图中的信息，解答下列问题：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(1)购买6根跳绳需____元，购买12根跳绳需____元；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(2)小红比小明多买2根，付款时小红反而比小明少5元．你认为有这种可能吗？若有，请求出小红购买跳绳的根数；若没有，请说明理由．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8209" name="图片 48208" descr="C:/Users/Administrator/Desktop/未做图书/七上数学（人教）百分教用２０１７邬琼/A169.TI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4788024" y="3300559"/>
            <a:ext cx="3571126" cy="173625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985442A-6111-90B4-FD9F-F848530A0633}"/>
              </a:ext>
            </a:extLst>
          </p:cNvPr>
          <p:cNvGrpSpPr/>
          <p:nvPr/>
        </p:nvGrpSpPr>
        <p:grpSpPr>
          <a:xfrm>
            <a:off x="882343" y="987574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EA4803D8-BF22-973C-B76E-E7BC1C39B577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="" xmlns:a16="http://schemas.microsoft.com/office/drawing/2014/main" id="{C9DAA07C-482E-0044-1B7D-46C2E4634B2A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="" xmlns:a16="http://schemas.microsoft.com/office/drawing/2014/main" id="{D3FA46B0-0EAB-C72D-1E38-4E99012E1BE0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2680AB94-11D7-5BEE-C361-3360338C351E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295201" y="-167367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827584" y="1131590"/>
            <a:ext cx="8208912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(1)根据单价×数量=总价,求出6根跳绳需多少元;购买12根跳绳，超过10根，打八折是指现价是原价的80%，用单价×数量×0.8即可求出购买12根跳绳需多少元;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(2)有这种可能，可以设小红购买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根跳绳，那么小明购买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-2根跳绳，列出方程25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×0.8=25(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-2)-5，解答即可.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043608" y="987574"/>
            <a:ext cx="7704856" cy="38885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解：(1)6 × 25=150(元)，12 × 25 × 0.8=240(元)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(2)有这种可能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设小红购买跳绳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根，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根据题意得25×80%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=25(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-2)-5,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解得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=11.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答：小红购买跳绳11根.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753745" y="1485420"/>
            <a:ext cx="8390255" cy="23601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大酒店客房部有三人间、双人间客房，收费标准如下表所示，为吸引游客，实行普通间团体入住一律五折优惠措施，一个50人的旅游团优惠期间在该酒店入住，住了一些三人间(普通)和双人间(普通)客房，并且每个客房正好住满，且一天共花去住宿费1510元．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(1)该旅游团三人间、双人间各住了多少间？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(2)若豪华间四折优惠，按同样方式入住要多用多少钱？</a:t>
            </a:r>
          </a:p>
        </p:txBody>
      </p:sp>
      <p:graphicFrame>
        <p:nvGraphicFramePr>
          <p:cNvPr id="3" name="表格 2"/>
          <p:cNvGraphicFramePr/>
          <p:nvPr/>
        </p:nvGraphicFramePr>
        <p:xfrm>
          <a:off x="1609090" y="3915410"/>
          <a:ext cx="652145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46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17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050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 </a:t>
                      </a:r>
                      <a:endParaRPr lang="en-US" altLang="en-US" sz="20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普通间（元/间/天）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豪华间（元</a:t>
                      </a: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/间/天）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三人间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150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300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双人间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400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0B59FAB-248A-CDC4-D1B4-31D1D3E69069}"/>
              </a:ext>
            </a:extLst>
          </p:cNvPr>
          <p:cNvGrpSpPr/>
          <p:nvPr/>
        </p:nvGrpSpPr>
        <p:grpSpPr>
          <a:xfrm>
            <a:off x="882343" y="987574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42EA7A45-F74D-1805-53C3-FCECE5CC41F2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5">
                <a:extLst>
                  <a:ext uri="{FF2B5EF4-FFF2-40B4-BE49-F238E27FC236}">
                    <a16:creationId xmlns="" xmlns:a16="http://schemas.microsoft.com/office/drawing/2014/main" id="{8E3D2605-BC48-C6CE-088D-7245E6C40C7C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="" xmlns:a16="http://schemas.microsoft.com/office/drawing/2014/main" id="{2CA63DEB-1CA9-D0E0-0B0D-78C0D88D09C7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学生活动四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1BBFC826-BB94-6AA3-5DE7-737A45D06CD3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292408" y="-9252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753745" y="1059582"/>
                <a:ext cx="8390255" cy="367459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解:（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）设住三人普通间客房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人，住双人间客房(50-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)人，</a:t>
                </a: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根据题意得: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150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50%</a:t>
                </a:r>
                <a:r>
                  <a:rPr kumimoji="1"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50−</m:t>
                        </m:r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140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50%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=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1510</a:t>
                </a:r>
                <a:endPara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解得: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=24,</a:t>
                </a: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则住三人普通间客房24人，住双人间客房26人</a:t>
                </a: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24÷3=8，26÷2=13，</a:t>
                </a: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答:三人间普通客房、双人间普通客房各住了8、13间.</a:t>
                </a: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45" y="1059582"/>
                <a:ext cx="8390255" cy="3674596"/>
              </a:xfrm>
              <a:prstGeom prst="rect">
                <a:avLst/>
              </a:prstGeom>
              <a:blipFill>
                <a:blip r:embed="rId2"/>
                <a:stretch>
                  <a:fillRect l="-1163" b="-29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827584" y="1275606"/>
            <a:ext cx="78930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）住豪华间需要的费用为：         8×300×0.4+13×400×0.4=960+2080=3040（元），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多用去了：3040-1510=1530（元）．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答：按同样方式入住要多用1530元．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882343" y="1427347"/>
            <a:ext cx="8017510" cy="9649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sz="2400" dirty="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sz="2200" dirty="0" err="1">
                <a:solidFill>
                  <a:schemeClr val="tx1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通过上述几道有关图表信息题目，我们尝试总结它的一般解题步骤</a:t>
            </a:r>
            <a:r>
              <a:rPr sz="2200" dirty="0">
                <a:solidFill>
                  <a:schemeClr val="tx1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6759" y="2239789"/>
            <a:ext cx="7893050" cy="9325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sz="24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（1）识图表：</a:t>
            </a:r>
            <a:r>
              <a:rPr sz="2200">
                <a:solidFill>
                  <a:schemeClr val="tx1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整体阅读，搜素图表资料中的有效信息，关注数据变化及图表细节的暗示；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2004" y="3227849"/>
            <a:ext cx="7893050" cy="8940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r>
              <a:rPr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（2）用图表：</a:t>
            </a:r>
            <a:r>
              <a:rPr sz="2200">
                <a:solidFill>
                  <a:schemeClr val="tx1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通过阅读、观察、分析图表中信息，找出等量关系；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7249" y="4144154"/>
            <a:ext cx="7893050" cy="9325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sz="24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sz="2200">
                <a:solidFill>
                  <a:srgbClr val="FF0000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（3）建模型：</a:t>
            </a:r>
            <a:r>
              <a:rPr sz="2200">
                <a:solidFill>
                  <a:schemeClr val="tx1"/>
                </a:solidFill>
                <a:ea typeface="黑体" panose="02010609060101010101" pitchFamily="49" charset="-122"/>
                <a:cs typeface="黑体" panose="02010609060101010101" pitchFamily="49" charset="-122"/>
              </a:rPr>
              <a:t>找出等量关系后，建立合理的方程模型，解决问题.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ED6A3A6-D632-7624-33D3-B88010B076CD}"/>
              </a:ext>
            </a:extLst>
          </p:cNvPr>
          <p:cNvGrpSpPr/>
          <p:nvPr/>
        </p:nvGrpSpPr>
        <p:grpSpPr>
          <a:xfrm>
            <a:off x="882343" y="987574"/>
            <a:ext cx="3666199" cy="461665"/>
            <a:chOff x="460374" y="864542"/>
            <a:chExt cx="3666199" cy="461665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2513B7E9-E0B7-5A95-E29F-48A788451ADE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8" name="圆角矩形 15">
                <a:extLst>
                  <a:ext uri="{FF2B5EF4-FFF2-40B4-BE49-F238E27FC236}">
                    <a16:creationId xmlns="" xmlns:a16="http://schemas.microsoft.com/office/drawing/2014/main" id="{494DD5E0-1426-4BE5-D5BB-F854AF62CF4F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文本框 22">
                <a:extLst>
                  <a:ext uri="{FF2B5EF4-FFF2-40B4-BE49-F238E27FC236}">
                    <a16:creationId xmlns="" xmlns:a16="http://schemas.microsoft.com/office/drawing/2014/main" id="{47EEE6A0-3EB6-8632-C23F-B143994A23D5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学生活动四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FC4CC499-E5B7-777C-53E0-BE8E0FA6D90C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1" name="矩形 162820"/>
          <p:cNvSpPr/>
          <p:nvPr/>
        </p:nvSpPr>
        <p:spPr>
          <a:xfrm>
            <a:off x="395536" y="1203598"/>
            <a:ext cx="8462714" cy="334623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．某校九年级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个班中开展篮球单循环比赛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每班需进行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场比赛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．比赛规则规定：每场比赛都要分出胜负，胜一场得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分，负一场得－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分，已知九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班在所有的比赛中得到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分，若设该班胜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场，则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应满足的方程是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 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               B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   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                          D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162852" name="矩形 162851"/>
          <p:cNvSpPr/>
          <p:nvPr/>
        </p:nvSpPr>
        <p:spPr>
          <a:xfrm>
            <a:off x="5580112" y="3003798"/>
            <a:ext cx="38985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7653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539552" y="1131590"/>
            <a:ext cx="8501320" cy="340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能够根据图表信息问题中的数量关系列方程解决问题，从而培养学生数学建模能力，分析问题、解决问题的能力.</a:t>
            </a:r>
          </a:p>
          <a:p>
            <a:pPr algn="just">
              <a:lnSpc>
                <a:spcPct val="150000"/>
              </a:lnSpc>
            </a:pPr>
            <a:r>
              <a:rPr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通过学习让学生进一步体会方程是解决实际问题的数学模型，明确用方程解决实际问题时，还要检验方程的解是否符合问题的实际意义.</a:t>
            </a:r>
          </a:p>
          <a:p>
            <a:pPr algn="just">
              <a:lnSpc>
                <a:spcPct val="150000"/>
              </a:lnSpc>
            </a:pPr>
            <a:r>
              <a:rPr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通过使学生经历图表信息问题解决过程，培养学生观察、分析、归纳、抽象的能力，在应用数学知识解决问题的过程中体会建立数学模型的合理性.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1" name="矩形 162820"/>
          <p:cNvSpPr/>
          <p:nvPr/>
        </p:nvSpPr>
        <p:spPr>
          <a:xfrm>
            <a:off x="323528" y="1275606"/>
            <a:ext cx="8640763" cy="2238241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．足球比赛的记分规则是：胜一场得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分，平一场得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分，负一场得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分．某球队在比赛中赛了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场，负了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场，共得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分，则这个队胜的场数是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 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  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  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2853" name="矩形 162852"/>
          <p:cNvSpPr/>
          <p:nvPr/>
        </p:nvSpPr>
        <p:spPr>
          <a:xfrm>
            <a:off x="3362612" y="2531322"/>
            <a:ext cx="38985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611188" y="912813"/>
            <a:ext cx="75247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kumimoji="1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某赛季篮球联赛部分球队积分榜： </a:t>
            </a:r>
          </a:p>
        </p:txBody>
      </p:sp>
      <p:sp>
        <p:nvSpPr>
          <p:cNvPr id="14" name="Text Box 202"/>
          <p:cNvSpPr txBox="1">
            <a:spLocks noChangeArrowheads="1"/>
          </p:cNvSpPr>
          <p:nvPr/>
        </p:nvSpPr>
        <p:spPr bwMode="auto">
          <a:xfrm>
            <a:off x="450533" y="3763328"/>
            <a:ext cx="79200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</a:t>
            </a:r>
            <a:r>
              <a:rPr kumimoji="1" lang="en-US" altLang="zh-CN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(1)</a:t>
            </a:r>
            <a:r>
              <a:rPr kumimoji="1" lang="zh-CN" altLang="en-US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列式表示积分与胜、负场数之间的数量关系；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1" lang="en-US" altLang="zh-CN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kumimoji="1" lang="en-US" altLang="zh-CN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2)</a:t>
            </a:r>
            <a:r>
              <a:rPr kumimoji="1" lang="zh-CN" altLang="en-US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某队的胜场总积分能等于它的负场总积分吗?</a:t>
            </a:r>
          </a:p>
        </p:txBody>
      </p:sp>
      <p:graphicFrame>
        <p:nvGraphicFramePr>
          <p:cNvPr id="15" name="Group 2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281518"/>
              </p:ext>
            </p:extLst>
          </p:nvPr>
        </p:nvGraphicFramePr>
        <p:xfrm>
          <a:off x="720090" y="1458595"/>
          <a:ext cx="7847012" cy="2273300"/>
        </p:xfrm>
        <a:graphic>
          <a:graphicData uri="http://schemas.openxmlformats.org/drawingml/2006/table">
            <a:tbl>
              <a:tblPr/>
              <a:tblGrid>
                <a:gridCol w="20161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16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69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668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666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队名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比赛场次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胜场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负场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积分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2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八一双鹿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08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北京首钢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24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浙江万马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08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沈部雄狮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</a:pPr>
                      <a:r>
                        <a:rPr kumimoji="1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0000" marR="90000" marT="0" marB="0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971600" y="1059582"/>
            <a:ext cx="7524750" cy="394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解：观察积分榜，从最下面一行可看出，负一场积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设胜一场积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分根据表中其他任意一行可以列方程,求出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的值.例如,根据第一行可列方程:</a:t>
            </a: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18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1×4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由此得出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</a:p>
          <a:p>
            <a:pPr marL="0" marR="0" lvl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用表中其他行可以验证，得出结论：负一场积1分，胜一场积2分.</a:t>
            </a: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(1)如果一个队胜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场，则负(22－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场，胜场积分为2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，负场积分为22－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，总积分为</a:t>
            </a:r>
          </a:p>
          <a:p>
            <a:pPr marL="0" marR="0" lvl="0" indent="0" algn="just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2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(22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683568" y="987574"/>
                <a:ext cx="8173089" cy="4013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9pPr>
              </a:lstStyle>
              <a:p>
                <a:pPr lvl="0" algn="just" eaLnBrk="1" hangingPunct="1">
                  <a:lnSpc>
                    <a:spcPct val="150000"/>
                  </a:lnSpc>
                  <a:defRPr/>
                </a:pPr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（2）设一个队胜了</a:t>
                </a:r>
                <a:r>
                  <a:rPr kumimoji="1" lang="en-US" altLang="zh-CN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场，则负了(22－</a:t>
                </a:r>
                <a:r>
                  <a:rPr kumimoji="1" lang="en-US" altLang="zh-CN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zh-CN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场，如果这个队的胜场总积分等于负场总积分，则有方程</a:t>
                </a:r>
                <a:endParaRPr kumimoji="1" lang="en-US" altLang="zh-CN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algn="just" eaLnBrk="1" hangingPunct="1">
                  <a:lnSpc>
                    <a:spcPct val="150000"/>
                  </a:lnSpc>
                  <a:defRPr/>
                </a:pPr>
                <a:r>
                  <a:rPr kumimoji="1" lang="en-US" altLang="zh-CN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             2</a:t>
                </a:r>
                <a:r>
                  <a:rPr lang="en-US" altLang="zh-CN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 </a:t>
                </a:r>
                <a:r>
                  <a:rPr lang="zh-CN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 (22－</a:t>
                </a:r>
                <a:r>
                  <a:rPr lang="en-US" altLang="zh-CN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＝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0.</a:t>
                </a:r>
              </a:p>
              <a:p>
                <a:pPr lvl="0" algn="just" eaLnBrk="1" hangingPunct="1">
                  <a:lnSpc>
                    <a:spcPct val="150000"/>
                  </a:lnSpc>
                  <a:defRPr/>
                </a:pPr>
                <a:r>
                  <a:rPr lang="en-US" altLang="zh-CN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                                 x</a:t>
                </a:r>
                <a:r>
                  <a:rPr lang="zh-CN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kumimoji="1" lang="en-US" altLang="zh-CN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 lvl="0" eaLnBrk="1" hangingPunct="1">
                  <a:lnSpc>
                    <a:spcPct val="150000"/>
                  </a:lnSpc>
                  <a:defRPr/>
                </a:pPr>
                <a:r>
                  <a:rPr kumimoji="1" lang="en-US" altLang="zh-CN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</a:t>
                </a:r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其中，</a:t>
                </a:r>
                <a:r>
                  <a:rPr kumimoji="1" lang="en-US" altLang="zh-CN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zh-CN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胜场)的值必须是整数，所以</a:t>
                </a:r>
                <a:r>
                  <a:rPr lang="en-US" altLang="zh-CN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kumimoji="1" lang="zh-CN" altLang="en-US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不符合实际. 由此可以判定没有哪个队伍的胜场总积分等于负场总积分. </a:t>
                </a:r>
                <a:endParaRPr kumimoji="1" lang="zh-CN" altLang="en-US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987574"/>
                <a:ext cx="8173089" cy="4013727"/>
              </a:xfrm>
              <a:prstGeom prst="rect">
                <a:avLst/>
              </a:prstGeom>
              <a:blipFill>
                <a:blip r:embed="rId2"/>
                <a:stretch>
                  <a:fillRect l="-1119" r="-1193" b="-273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17867" y="1131590"/>
            <a:ext cx="77082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根据图中所给信息列方程求解．请问1听果奶多少钱？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62" y="1859935"/>
            <a:ext cx="4435475" cy="21672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381307" y="1682135"/>
            <a:ext cx="3375025" cy="332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解:设1听果奶为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依题意得方程: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20=3+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+4(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+0.5)，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解得: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答:1听果奶3元.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5451D97-4312-9C50-16BF-CAEA5038E640}"/>
              </a:ext>
            </a:extLst>
          </p:cNvPr>
          <p:cNvSpPr txBox="1"/>
          <p:nvPr/>
        </p:nvSpPr>
        <p:spPr>
          <a:xfrm>
            <a:off x="1043608" y="1491630"/>
            <a:ext cx="7728459" cy="1930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球赛积分问题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解题的突破口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特殊数据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图表信息问题的一般解法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280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识图表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;(2)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用图表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;(3)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建模型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31545" y="1131590"/>
            <a:ext cx="7956872" cy="3673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下表中记录了一次实验中时间和温度的数据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）如果温度的变化是均匀的，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 min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时的温度是多少？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）什么时间的温度是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34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℃？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979527"/>
              </p:ext>
            </p:extLst>
          </p:nvPr>
        </p:nvGraphicFramePr>
        <p:xfrm>
          <a:off x="931545" y="1747793"/>
          <a:ext cx="7138987" cy="1036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9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6200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r>
                        <a:rPr lang="zh-CN" altLang="en-US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/min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T="45734" marB="45734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8795">
                <a:tc>
                  <a:txBody>
                    <a:bodyPr/>
                    <a:lstStyle/>
                    <a:p>
                      <a:r>
                        <a:rPr lang="zh-CN" altLang="en-US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/℃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34" marB="45734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568" y="915566"/>
            <a:ext cx="7991475" cy="39693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由题意知时间增加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 min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，温度升高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℃，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所以每增加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 min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温度升高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 min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时的温度为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10+21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 =73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（℃）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）设时间为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min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，列方程得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+10=34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=8.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即第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分钟时温度为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34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/>
          <p:nvPr/>
        </p:nvSpPr>
        <p:spPr>
          <a:xfrm>
            <a:off x="391160" y="843558"/>
            <a:ext cx="8933368" cy="1393547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R="0" defTabSz="914400" eaLnBrk="1" hangingPunct="1">
              <a:lnSpc>
                <a:spcPct val="12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sz="2400" kern="10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sz="2400" kern="1200" cap="none" spc="0" normalizeH="0" baseline="0" noProof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在“五一”期间，小明、小亮等同学随家长一同到某公园游玩，</a:t>
            </a:r>
            <a:endParaRPr kumimoji="0" lang="en-US" sz="2400" kern="1200" cap="none" spc="0" normalizeH="0" baseline="0" noProof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R="0" defTabSz="914400" eaLnBrk="1" hangingPunct="1">
              <a:lnSpc>
                <a:spcPct val="12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sz="2400" kern="1200" cap="none" spc="0" normalizeH="0" baseline="0" noProof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下面是购买门票时，小明与他爸爸的对话(如图)试根据图中信息，解答下列问题：</a:t>
            </a:r>
          </a:p>
        </p:txBody>
      </p:sp>
      <p:pic>
        <p:nvPicPr>
          <p:cNvPr id="3" name="图片 2" descr="RQ0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718" y="1676718"/>
            <a:ext cx="7478712" cy="2544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内容占位符 2"/>
          <p:cNvSpPr txBox="1"/>
          <p:nvPr/>
        </p:nvSpPr>
        <p:spPr>
          <a:xfrm>
            <a:off x="435928" y="3990340"/>
            <a:ext cx="8034337" cy="71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①小明他们一共去了几个成人，几个学生？</a:t>
            </a:r>
          </a:p>
          <a:p>
            <a:pPr lvl="0" eaLnBrk="1" hangingPunct="1">
              <a:lnSpc>
                <a:spcPct val="100000"/>
              </a:lnSpc>
            </a:pPr>
            <a:endParaRPr lang="zh-CN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黑体" panose="02010609060101010101" pitchFamily="49" charset="-12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435928" y="4471670"/>
            <a:ext cx="8277225" cy="71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②请你帮助小明算一算，用哪种方式购票更省钱？说明理由.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 txBox="1"/>
          <p:nvPr/>
        </p:nvSpPr>
        <p:spPr>
          <a:xfrm>
            <a:off x="755576" y="1540912"/>
            <a:ext cx="8277225" cy="71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②请你帮助小明算一算，用哪种方式购票更省钱？说明理由.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755576" y="1059582"/>
            <a:ext cx="8034337" cy="71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①小明他们一共去了几个成人，几个学生？</a:t>
            </a:r>
          </a:p>
          <a:p>
            <a:pPr lvl="0" eaLnBrk="1" hangingPunct="1">
              <a:lnSpc>
                <a:spcPct val="100000"/>
              </a:lnSpc>
            </a:pPr>
            <a:endParaRPr lang="zh-CN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黑体" panose="02010609060101010101" pitchFamily="49" charset="-12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820663" y="2118127"/>
            <a:ext cx="7969250" cy="10985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kumimoji="0" lang="zh-CN" altLang="en-US" sz="2400" kern="1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kumimoji="0" lang="en-US" altLang="zh-CN" sz="24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设成人的人数为</a:t>
            </a:r>
            <a:r>
              <a:rPr kumimoji="0" lang="en-US" altLang="zh-CN" sz="2400" i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0" lang="en-US" altLang="zh-CN" sz="24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kumimoji="0" lang="en-US" altLang="zh-CN" sz="24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则学生人数为</a:t>
            </a:r>
            <a:r>
              <a:rPr kumimoji="0" lang="en-US" altLang="zh-CN" sz="2400" u="sng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kumimoji="0" lang="zh-CN" altLang="en-US" sz="24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，根据总共的票价可列出方程：</a:t>
            </a:r>
            <a:r>
              <a:rPr kumimoji="0" lang="zh-CN" altLang="en-US" sz="2400" u="sng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kumimoji="0" lang="en-US" altLang="zh-CN" sz="24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9438" y="2189882"/>
            <a:ext cx="781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00000"/>
              </a:lnSpc>
            </a:pP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438768" y="2645812"/>
            <a:ext cx="27666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00000"/>
              </a:lnSpc>
            </a:pP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+17.5(12-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)=350</a:t>
            </a:r>
          </a:p>
        </p:txBody>
      </p:sp>
      <p:sp>
        <p:nvSpPr>
          <p:cNvPr id="15" name="内容占位符 2"/>
          <p:cNvSpPr txBox="1"/>
          <p:nvPr/>
        </p:nvSpPr>
        <p:spPr>
          <a:xfrm>
            <a:off x="842888" y="3064277"/>
            <a:ext cx="8077835" cy="150241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eaLnBrk="1" hangingPunct="1">
              <a:lnSpc>
                <a:spcPct val="130000"/>
              </a:lnSpc>
            </a:pP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②算一算团体票的最少费用，再比较它与350的大小.</a:t>
            </a:r>
            <a:endParaRPr lang="zh-CN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购买团体票，共需要花费的费用：      </a:t>
            </a:r>
          </a:p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35×16×0.6=336（元）＜350元.</a:t>
            </a:r>
          </a:p>
          <a:p>
            <a:pPr lvl="0" eaLnBrk="1" hangingPunct="1">
              <a:lnSpc>
                <a:spcPct val="130000"/>
              </a:lnSpc>
            </a:pPr>
            <a:r>
              <a:rPr lang="zh-CN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答：买团体票便宜.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1121833"/>
            <a:ext cx="8167370" cy="2899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会用一元一次方程解决实际问题，不仅会列方程求出问题的解，还会进行推理判断．</a:t>
            </a: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如何根据题意从图表中获取有用的信息并列方程解决问题．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76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75945" y="1306830"/>
            <a:ext cx="7991475" cy="276796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喜欢体育的同学经常观看各种不同类别的球赛，如：足球赛、篮球赛、排球赛等，但是你们了解它们的计分规则和如何计算积分吗？这节课我们将从如何用方程解决球赛积分问题开始学习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/>
          <p:nvPr>
            <p:extLst>
              <p:ext uri="{D42A27DB-BD31-4B8C-83A1-F6EECF244321}">
                <p14:modId xmlns:p14="http://schemas.microsoft.com/office/powerpoint/2010/main" val="3441750838"/>
              </p:ext>
            </p:extLst>
          </p:nvPr>
        </p:nvGraphicFramePr>
        <p:xfrm>
          <a:off x="528320" y="1465580"/>
          <a:ext cx="5377815" cy="3333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50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68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45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50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763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队名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比赛场次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胜场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负场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积分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8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前进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24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东方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24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8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光明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23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蓝天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23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8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雄鹰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21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远大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21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8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卫星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18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48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钢铁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14</a:t>
                      </a:r>
                      <a:endParaRPr lang="en-US" altLang="en-US" sz="2000" b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椭圆 11"/>
          <p:cNvSpPr/>
          <p:nvPr/>
        </p:nvSpPr>
        <p:spPr>
          <a:xfrm>
            <a:off x="1822450" y="4365625"/>
            <a:ext cx="4083685" cy="514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03452" y="1410785"/>
            <a:ext cx="28740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胜一场和负一场各积多少分？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084168" y="2219793"/>
            <a:ext cx="224409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负一场积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分</a:t>
            </a:r>
          </a:p>
        </p:txBody>
      </p:sp>
      <p:sp>
        <p:nvSpPr>
          <p:cNvPr id="18" name="椭圆 17"/>
          <p:cNvSpPr/>
          <p:nvPr/>
        </p:nvSpPr>
        <p:spPr>
          <a:xfrm>
            <a:off x="1765935" y="2084070"/>
            <a:ext cx="4140835" cy="514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084168" y="2779535"/>
            <a:ext cx="294386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设：胜一场积 </a:t>
            </a:r>
            <a:r>
              <a:rPr kumimoji="1" lang="en-US" altLang="zh-CN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分，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依题意，得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10</a:t>
            </a:r>
            <a:r>
              <a:rPr kumimoji="1" lang="en-US" altLang="zh-CN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＋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1×4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解得：</a:t>
            </a:r>
            <a:r>
              <a:rPr kumimoji="1" lang="en-US" altLang="zh-CN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所以，胜一场积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分</a:t>
            </a: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E0976D9-D6FB-CD3D-2ED4-71973C238F7F}"/>
              </a:ext>
            </a:extLst>
          </p:cNvPr>
          <p:cNvGrpSpPr/>
          <p:nvPr/>
        </p:nvGrpSpPr>
        <p:grpSpPr>
          <a:xfrm>
            <a:off x="934839" y="923270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CD64BEB7-B541-4F70-3BB3-F75F312B07FF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5" name="圆角矩形 15">
                <a:extLst>
                  <a:ext uri="{FF2B5EF4-FFF2-40B4-BE49-F238E27FC236}">
                    <a16:creationId xmlns="" xmlns:a16="http://schemas.microsoft.com/office/drawing/2014/main" id="{32476E7A-B212-5E7E-C382-F76F04F2E799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文本框 22">
                <a:extLst>
                  <a:ext uri="{FF2B5EF4-FFF2-40B4-BE49-F238E27FC236}">
                    <a16:creationId xmlns="" xmlns:a16="http://schemas.microsoft.com/office/drawing/2014/main" id="{BCE479CA-5C62-F41F-4C14-00F08A5DB69B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8AC15BC6-9ADE-35C4-59B8-82795E9CBC79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21960EC-8773-69DA-E384-2FA69D63DCC4}"/>
              </a:ext>
            </a:extLst>
          </p:cNvPr>
          <p:cNvSpPr txBox="1"/>
          <p:nvPr/>
        </p:nvSpPr>
        <p:spPr>
          <a:xfrm>
            <a:off x="4598906" y="943744"/>
            <a:ext cx="50369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问题：</a:t>
            </a:r>
            <a:r>
              <a:rPr lang="zh-CN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某次篮球联赛积分榜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2" grpId="2" bldLvl="0" animBg="1"/>
      <p:bldP spid="16" grpId="0"/>
      <p:bldP spid="18" grpId="0" bldLvl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93090" y="1409065"/>
            <a:ext cx="80060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）用式子表示总积分与胜、负场数之间的关系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590675" y="2260283"/>
            <a:ext cx="6321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若一个队胜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场，则负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(14 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</a:t>
            </a:r>
            <a:endParaRPr kumimoji="1" lang="en-US" altLang="zh-CN" sz="28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590675" y="3049270"/>
            <a:ext cx="6321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总积分为：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2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+(14 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 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 = 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+14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590675" y="3841433"/>
            <a:ext cx="6321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ysClr val="windowText" lastClr="000000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即胜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场的总积分为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+14 </a:t>
            </a:r>
            <a:r>
              <a:rPr kumimoji="1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kumimoji="1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33279" y="1357203"/>
            <a:ext cx="0" cy="36195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2" name="矩形 1"/>
          <p:cNvSpPr/>
          <p:nvPr/>
        </p:nvSpPr>
        <p:spPr>
          <a:xfrm>
            <a:off x="633279" y="1260375"/>
            <a:ext cx="719940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sz="24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）某队的胜场总积分能等于它的负场总积分吗？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47664" y="1850772"/>
            <a:ext cx="7561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设一个队胜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场，则负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(14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场，</a:t>
            </a:r>
            <a:endParaRPr kumimoji="1" lang="en-US" altLang="zh-CN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47664" y="2499742"/>
            <a:ext cx="44945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依题意得：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2</a:t>
            </a:r>
            <a:r>
              <a:rPr kumimoji="1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1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1" lang="en-US" altLang="zh-CN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kumimoji="0" lang="zh-CN" altLang="en-US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1691680" y="3148712"/>
                <a:ext cx="3162300" cy="680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9pPr>
              </a:lstStyle>
              <a:p>
                <a:pPr lvl="0" eaLnBrk="1" hangingPunct="1">
                  <a:defRPr/>
                </a:pPr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解得：             </a:t>
                </a:r>
                <a:r>
                  <a:rPr kumimoji="1" lang="en-US" altLang="zh-CN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y</a:t>
                </a:r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kumimoji="1" lang="zh-CN" altLang="en-US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1680" y="3148712"/>
                <a:ext cx="3162300" cy="680571"/>
              </a:xfrm>
              <a:prstGeom prst="rect">
                <a:avLst/>
              </a:prstGeom>
              <a:blipFill>
                <a:blip r:embed="rId2"/>
                <a:stretch>
                  <a:fillRect l="-3089" b="-810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04738" y="3651870"/>
            <a:ext cx="8158296" cy="111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想一想，</a:t>
            </a:r>
            <a:r>
              <a:rPr kumimoji="1" lang="en-US" altLang="zh-CN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1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表示什么量？它可以不取整数吗？由此你能得出什么结论？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5"/>
              <p:cNvSpPr txBox="1">
                <a:spLocks noChangeArrowheads="1"/>
              </p:cNvSpPr>
              <p:nvPr/>
            </p:nvSpPr>
            <p:spPr bwMode="auto">
              <a:xfrm>
                <a:off x="755576" y="1578249"/>
                <a:ext cx="8059420" cy="201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charset="0"/>
                    <a:ea typeface="宋体" panose="02010600030101010101" pitchFamily="2" charset="-122"/>
                  </a:defRPr>
                </a:lvl9pPr>
              </a:lstStyle>
              <a:p>
                <a:pPr lvl="0" algn="just" eaLnBrk="1" hangingPunct="1">
                  <a:lnSpc>
                    <a:spcPct val="150000"/>
                  </a:lnSpc>
                  <a:defRPr/>
                </a:pPr>
                <a:r>
                  <a:rPr kumimoji="1" lang="en-US" altLang="zh-CN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</a:t>
                </a:r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解决实际问题时，要考虑得到的结果是不是符合实际</a:t>
                </a:r>
                <a:r>
                  <a:rPr kumimoji="1" lang="en-US" altLang="zh-CN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kumimoji="1" lang="en-US" altLang="zh-CN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y</a:t>
                </a:r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（所胜的场数）的值必须是整数，所以</a:t>
                </a:r>
                <a:r>
                  <a:rPr lang="en-US" altLang="zh-CN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kumimoji="1" lang="zh-CN" altLang="en-US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不符合实际，由此可以判定没有哪个队的胜场总积分等于负场总积分</a:t>
                </a:r>
                <a:r>
                  <a:rPr kumimoji="1" lang="en-US" altLang="zh-CN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1578249"/>
                <a:ext cx="8059420" cy="2017988"/>
              </a:xfrm>
              <a:prstGeom prst="rect">
                <a:avLst/>
              </a:prstGeom>
              <a:blipFill>
                <a:blip r:embed="rId2"/>
                <a:stretch>
                  <a:fillRect l="-1210" r="-1135" b="-63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88765" y="3507854"/>
            <a:ext cx="8059420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说明：用方程解决实际问题时，不仅要注意解方程的过程是否正确，还要检验方程的解是否符合问题的实际意义</a:t>
            </a:r>
            <a:r>
              <a:rPr kumimoji="1" lang="en-US" altLang="zh-CN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F874988-2226-B716-F48D-1DE745B3E76A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F40F38A0-EAF0-ECCF-B2E1-FE9945765E98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0" name="圆角矩形 15">
                <a:extLst>
                  <a:ext uri="{FF2B5EF4-FFF2-40B4-BE49-F238E27FC236}">
                    <a16:creationId xmlns="" xmlns:a16="http://schemas.microsoft.com/office/drawing/2014/main" id="{7D0127FE-40F0-997F-5A9F-F51F562A75D5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文本框 22">
                <a:extLst>
                  <a:ext uri="{FF2B5EF4-FFF2-40B4-BE49-F238E27FC236}">
                    <a16:creationId xmlns="" xmlns:a16="http://schemas.microsoft.com/office/drawing/2014/main" id="{6B6DB2C0-24E2-B6A4-DAF9-23199FD38699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0F4205A3-E390-568D-4077-64ABFAD03E1E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1375" y="1434793"/>
            <a:ext cx="81013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某小组8名同学参加一次知识竞赛，共答10道题，每题分值相同，每题答对得分，答错或不答扣分．各同学的得分情况如下表：</a:t>
            </a:r>
          </a:p>
        </p:txBody>
      </p:sp>
      <p:graphicFrame>
        <p:nvGraphicFramePr>
          <p:cNvPr id="2" name="表格 1"/>
          <p:cNvGraphicFramePr/>
          <p:nvPr/>
        </p:nvGraphicFramePr>
        <p:xfrm>
          <a:off x="4429125" y="2255520"/>
          <a:ext cx="38735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8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671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807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575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学号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答对题数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答错题数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得分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3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9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3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55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6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6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8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70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17D79C-CAFC-06F4-72C2-BFA6A1173433}"/>
              </a:ext>
            </a:extLst>
          </p:cNvPr>
          <p:cNvGrpSpPr/>
          <p:nvPr/>
        </p:nvGrpSpPr>
        <p:grpSpPr>
          <a:xfrm>
            <a:off x="934839" y="923270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301DA671-64F1-0855-CA33-C52162EE8C8D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5">
                <a:extLst>
                  <a:ext uri="{FF2B5EF4-FFF2-40B4-BE49-F238E27FC236}">
                    <a16:creationId xmlns="" xmlns:a16="http://schemas.microsoft.com/office/drawing/2014/main" id="{F8254840-BFD1-FCC1-E8C8-0D84B3B63CD7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="" xmlns:a16="http://schemas.microsoft.com/office/drawing/2014/main" id="{2A2B5A0D-825F-7F62-DC4D-9857E6E6485B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5DECE759-C942-B585-BD0D-263D488B7C7C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2360</Words>
  <Application>Microsoft Office PowerPoint</Application>
  <PresentationFormat>全屏显示(16:9)</PresentationFormat>
  <Paragraphs>297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</vt:lpstr>
      <vt:lpstr>宋体</vt:lpstr>
      <vt:lpstr>楷体</vt:lpstr>
      <vt:lpstr>Wingdings</vt:lpstr>
      <vt:lpstr>Cambria Math</vt:lpstr>
      <vt:lpstr>Times New Roman</vt:lpstr>
      <vt:lpstr>仿宋</vt:lpstr>
      <vt:lpstr>隶书</vt:lpstr>
      <vt:lpstr>Calibri</vt:lpstr>
      <vt:lpstr>黑体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832</cp:revision>
  <dcterms:created xsi:type="dcterms:W3CDTF">2023-10-19T08:02:00Z</dcterms:created>
  <dcterms:modified xsi:type="dcterms:W3CDTF">2024-08-21T07:45:51Z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